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Lst>
  <p:sldSz cx="14630400" cy="8229600"/>
  <p:notesSz cx="8229600" cy="14630400"/>
  <p:embeddedFontLst>
    <p:embeddedFont>
      <p:font typeface="Inter" panose="02000503000000020004" pitchFamily="34" charset="0"/>
      <p:bold r:id="rId17"/>
    </p:embeddedFont>
    <p:embeddedFont>
      <p:font typeface="Inter" panose="02000503000000020004" pitchFamily="34" charset="-122"/>
      <p:bold r:id="rId18"/>
    </p:embeddedFont>
    <p:embeddedFont>
      <p:font typeface="Inter" panose="02000503000000020004" pitchFamily="34" charset="-120"/>
      <p:bold r:id="rId19"/>
    </p:embeddedFont>
    <p:embeddedFont>
      <p:font typeface="Calibri" panose="020F0502020204030204" charset="0"/>
      <p:regular r:id="rId20"/>
      <p:bold r:id="rId21"/>
      <p:italic r:id="rId22"/>
      <p:boldItalic r:id="rId2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6399" y="2160548"/>
            <a:ext cx="7711202" cy="4925616"/>
          </a:xfrm>
          <a:prstGeom prst="rect">
            <a:avLst/>
          </a:prstGeom>
          <a:noFill/>
        </p:spPr>
        <p:txBody>
          <a:bodyPr wrap="square" lIns="0" tIns="0" rIns="0" bIns="0" rtlCol="0" anchor="t"/>
          <a:lstStyle/>
          <a:p>
            <a:pPr marL="0" indent="0" algn="ctr">
              <a:lnSpc>
                <a:spcPct val="100000"/>
              </a:lnSpc>
              <a:buNone/>
            </a:pPr>
            <a:r>
              <a:rPr lang="" altLang="en-US" sz="4000" b="1" dirty="0">
                <a:solidFill>
                  <a:srgbClr val="F95F88"/>
                </a:solidFill>
                <a:latin typeface="Times New Roman" panose="02020603050405020304" charset="0"/>
                <a:ea typeface="Petrona Bold" pitchFamily="34" charset="-122"/>
                <a:cs typeface="Times New Roman" panose="02020603050405020304" charset="0"/>
              </a:rPr>
              <a:t>Дәріс 15. </a:t>
            </a:r>
            <a:r>
              <a:rPr lang="en-US" sz="4000" b="1" dirty="0">
                <a:solidFill>
                  <a:srgbClr val="F95F88"/>
                </a:solidFill>
                <a:latin typeface="Times New Roman" panose="02020603050405020304" charset="0"/>
                <a:ea typeface="Petrona Bold" pitchFamily="34" charset="-122"/>
                <a:cs typeface="Times New Roman" panose="02020603050405020304" charset="0"/>
              </a:rPr>
              <a:t>Қазақстандық психология ғылымында тұлғааралық қарым-қатынас психологиясының өзекті мәселелері мен бағыттары</a:t>
            </a:r>
            <a:endParaRPr lang="en-US" sz="4000" b="1" dirty="0">
              <a:solidFill>
                <a:srgbClr val="F95F88"/>
              </a:solidFill>
              <a:latin typeface="Times New Roman" panose="02020603050405020304" charset="0"/>
              <a:ea typeface="Petrona Bold" pitchFamily="34" charset="-122"/>
              <a:cs typeface="Times New Roman" panose="02020603050405020304" charset="0"/>
            </a:endParaRPr>
          </a:p>
        </p:txBody>
      </p:sp>
      <p:sp>
        <p:nvSpPr>
          <p:cNvPr id="5" name="Текстовое поле 4"/>
          <p:cNvSpPr txBox="1"/>
          <p:nvPr/>
        </p:nvSpPr>
        <p:spPr>
          <a:xfrm>
            <a:off x="254000" y="200025"/>
            <a:ext cx="7885430" cy="829945"/>
          </a:xfrm>
          <a:prstGeom prst="rect">
            <a:avLst/>
          </a:prstGeom>
          <a:noFill/>
        </p:spPr>
        <p:txBody>
          <a:bodyPr wrap="square" rtlCol="0">
            <a:spAutoFit/>
          </a:bodyPr>
          <a:p>
            <a:pPr algn="ctr"/>
            <a:r>
              <a:rPr lang="en-US" altLang="ru-RU" sz="2400">
                <a:latin typeface="Times New Roman" panose="02020603050405020304" charset="0"/>
                <a:cs typeface="Times New Roman" panose="02020603050405020304" charset="0"/>
              </a:rPr>
              <a:t>Әл-Фараби атындағы Қазақ Ұлттық университеті</a:t>
            </a:r>
            <a:br>
              <a:rPr lang="en-US" altLang="ru-RU" sz="2400">
                <a:latin typeface="Times New Roman" panose="02020603050405020304" charset="0"/>
                <a:cs typeface="Times New Roman" panose="02020603050405020304" charset="0"/>
              </a:rPr>
            </a:br>
            <a:r>
              <a:rPr lang="en-US" altLang="ru-RU" sz="2400">
                <a:latin typeface="Times New Roman" panose="02020603050405020304" charset="0"/>
                <a:cs typeface="Times New Roman" panose="02020603050405020304" charset="0"/>
              </a:rPr>
              <a:t>Жалпы және қолданбалы психология кафедрасы </a:t>
            </a:r>
            <a:endParaRPr lang="en-US" altLang="ru-RU" sz="2400">
              <a:latin typeface="Times New Roman" panose="02020603050405020304" charset="0"/>
              <a:cs typeface="Times New Roman" panose="02020603050405020304" charset="0"/>
            </a:endParaRPr>
          </a:p>
        </p:txBody>
      </p:sp>
      <p:sp>
        <p:nvSpPr>
          <p:cNvPr id="6" name="Текстовое поле 5"/>
          <p:cNvSpPr txBox="1"/>
          <p:nvPr/>
        </p:nvSpPr>
        <p:spPr>
          <a:xfrm>
            <a:off x="3087370" y="7362825"/>
            <a:ext cx="5669915" cy="645160"/>
          </a:xfrm>
          <a:prstGeom prst="rect">
            <a:avLst/>
          </a:prstGeom>
          <a:noFill/>
        </p:spPr>
        <p:txBody>
          <a:bodyPr wrap="square" rtlCol="0">
            <a:spAutoFit/>
          </a:bodyPr>
          <a:p>
            <a:r>
              <a:rPr lang="en-US" altLang="ru-RU" b="1">
                <a:latin typeface="Times New Roman" panose="02020603050405020304" charset="0"/>
                <a:cs typeface="Times New Roman" panose="02020603050405020304" charset="0"/>
              </a:rPr>
              <a:t>Дәріскер: </a:t>
            </a:r>
            <a:r>
              <a:rPr lang="ru-RU" altLang="en-US" b="1">
                <a:latin typeface="Times New Roman" panose="02020603050405020304" charset="0"/>
                <a:cs typeface="Times New Roman" panose="02020603050405020304" charset="0"/>
              </a:rPr>
              <a:t>Психология </a:t>
            </a:r>
            <a:r>
              <a:rPr lang="en-US" altLang="en-US" b="1">
                <a:latin typeface="Times New Roman" panose="02020603050405020304" charset="0"/>
                <a:cs typeface="Times New Roman" panose="02020603050405020304" charset="0"/>
              </a:rPr>
              <a:t>ғылымдарының докторы, профессор </a:t>
            </a:r>
            <a:r>
              <a:rPr lang="en-US" altLang="ru-RU" b="1">
                <a:latin typeface="Times New Roman" panose="02020603050405020304" charset="0"/>
                <a:cs typeface="Times New Roman" panose="02020603050405020304" charset="0"/>
              </a:rPr>
              <a:t>Тоқсанбаева Н</a:t>
            </a:r>
            <a:r>
              <a:rPr lang="en-US" altLang="en-US" b="1">
                <a:latin typeface="Times New Roman" panose="02020603050405020304" charset="0"/>
                <a:cs typeface="Times New Roman" panose="02020603050405020304" charset="0"/>
              </a:rPr>
              <a:t>.К.</a:t>
            </a:r>
            <a:endParaRPr lang="en-US" altLang="en-US" b="1">
              <a:latin typeface="Times New Roman" panose="02020603050405020304" charset="0"/>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7956" y="619125"/>
            <a:ext cx="13054489" cy="3096101"/>
          </a:xfrm>
          <a:prstGeom prst="rect">
            <a:avLst/>
          </a:prstGeom>
          <a:noFill/>
        </p:spPr>
        <p:txBody>
          <a:bodyPr wrap="square" lIns="0" tIns="0" rIns="0" bIns="0" rtlCol="0" anchor="t"/>
          <a:lstStyle/>
          <a:p>
            <a:pPr marL="0" indent="0" algn="l">
              <a:lnSpc>
                <a:spcPts val="6050"/>
              </a:lnSpc>
              <a:buNone/>
            </a:pPr>
            <a:r>
              <a:rPr lang="en-US" sz="4850" b="1" dirty="0">
                <a:solidFill>
                  <a:srgbClr val="F95F88"/>
                </a:solidFill>
                <a:latin typeface="Petrona Bold" pitchFamily="34" charset="0"/>
                <a:ea typeface="Petrona Bold" pitchFamily="34" charset="-122"/>
                <a:cs typeface="Petrona Bold" pitchFamily="34" charset="-120"/>
              </a:rPr>
              <a:t>Қорытынды: Тұлғааралық қарым-қатынас психологиясының Қазақстандағы маңызы мен даму перспективалары</a:t>
            </a:r>
            <a:endParaRPr lang="en-US" sz="4850" dirty="0"/>
          </a:p>
        </p:txBody>
      </p:sp>
      <p:sp>
        <p:nvSpPr>
          <p:cNvPr id="3" name="Shape 1"/>
          <p:cNvSpPr/>
          <p:nvPr/>
        </p:nvSpPr>
        <p:spPr>
          <a:xfrm>
            <a:off x="787956" y="4165521"/>
            <a:ext cx="6414611" cy="2473881"/>
          </a:xfrm>
          <a:prstGeom prst="roundRect">
            <a:avLst>
              <a:gd name="adj" fmla="val 3823"/>
            </a:avLst>
          </a:prstGeom>
          <a:solidFill>
            <a:srgbClr val="FDFAF7"/>
          </a:solidFill>
          <a:ln w="30480">
            <a:solidFill>
              <a:srgbClr val="C6BDDA"/>
            </a:solidFill>
            <a:prstDash val="solid"/>
          </a:ln>
        </p:spPr>
      </p:sp>
      <p:sp>
        <p:nvSpPr>
          <p:cNvPr id="4" name="Shape 2"/>
          <p:cNvSpPr/>
          <p:nvPr/>
        </p:nvSpPr>
        <p:spPr>
          <a:xfrm>
            <a:off x="787956" y="4165521"/>
            <a:ext cx="121920" cy="2473881"/>
          </a:xfrm>
          <a:prstGeom prst="roundRect">
            <a:avLst>
              <a:gd name="adj" fmla="val 77565"/>
            </a:avLst>
          </a:prstGeom>
          <a:solidFill>
            <a:srgbClr val="6237C8"/>
          </a:solidFill>
        </p:spPr>
      </p:sp>
      <p:sp>
        <p:nvSpPr>
          <p:cNvPr id="5" name="Text 3"/>
          <p:cNvSpPr/>
          <p:nvPr/>
        </p:nvSpPr>
        <p:spPr>
          <a:xfrm>
            <a:off x="1165503" y="4421148"/>
            <a:ext cx="5114330" cy="386953"/>
          </a:xfrm>
          <a:prstGeom prst="rect">
            <a:avLst/>
          </a:prstGeom>
          <a:noFill/>
        </p:spPr>
        <p:txBody>
          <a:bodyPr wrap="none" lIns="0" tIns="0" rIns="0" bIns="0" rtlCol="0" anchor="t"/>
          <a:lstStyle/>
          <a:p>
            <a:pPr marL="0" indent="0" algn="l">
              <a:lnSpc>
                <a:spcPts val="3000"/>
              </a:lnSpc>
              <a:buNone/>
            </a:pPr>
            <a:r>
              <a:rPr lang="en-US" sz="2400" b="1" dirty="0">
                <a:solidFill>
                  <a:srgbClr val="272525"/>
                </a:solidFill>
                <a:latin typeface="Petrona Bold" pitchFamily="34" charset="0"/>
                <a:ea typeface="Petrona Bold" pitchFamily="34" charset="-122"/>
                <a:cs typeface="Petrona Bold" pitchFamily="34" charset="-120"/>
              </a:rPr>
              <a:t>Қазақ мәдениетінің бірегейлігі</a:t>
            </a:r>
            <a:endParaRPr lang="en-US" sz="2400" dirty="0"/>
          </a:p>
        </p:txBody>
      </p:sp>
      <p:sp>
        <p:nvSpPr>
          <p:cNvPr id="6" name="Text 4"/>
          <p:cNvSpPr/>
          <p:nvPr/>
        </p:nvSpPr>
        <p:spPr>
          <a:xfrm>
            <a:off x="1165503" y="4943118"/>
            <a:ext cx="5781437" cy="1440656"/>
          </a:xfrm>
          <a:prstGeom prst="rect">
            <a:avLst/>
          </a:prstGeom>
          <a:noFill/>
        </p:spPr>
        <p:txBody>
          <a:bodyPr wrap="square" lIns="0" tIns="0" rIns="0" bIns="0" rtlCol="0" anchor="t"/>
          <a:lstStyle/>
          <a:p>
            <a:pPr marL="0" indent="0" algn="l">
              <a:lnSpc>
                <a:spcPts val="280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Қазақ мәдениеті мен психологиясының бірегейлігі тұлғааралық қарым-қатынастың негізі болып табылады. Ол ұлттық бірегейлікті сақтап, қарым-қатынасқа ерекше реңк береді.</a:t>
            </a:r>
            <a:endParaRPr lang="en-US" sz="1750" dirty="0"/>
          </a:p>
        </p:txBody>
      </p:sp>
      <p:sp>
        <p:nvSpPr>
          <p:cNvPr id="7" name="Shape 5"/>
          <p:cNvSpPr/>
          <p:nvPr/>
        </p:nvSpPr>
        <p:spPr>
          <a:xfrm>
            <a:off x="7427714" y="4165521"/>
            <a:ext cx="6414730" cy="2473881"/>
          </a:xfrm>
          <a:prstGeom prst="roundRect">
            <a:avLst>
              <a:gd name="adj" fmla="val 3823"/>
            </a:avLst>
          </a:prstGeom>
          <a:solidFill>
            <a:srgbClr val="FDFAF7"/>
          </a:solidFill>
          <a:ln w="30480">
            <a:solidFill>
              <a:srgbClr val="C6BDDA"/>
            </a:solidFill>
            <a:prstDash val="solid"/>
          </a:ln>
        </p:spPr>
      </p:sp>
      <p:sp>
        <p:nvSpPr>
          <p:cNvPr id="8" name="Shape 6"/>
          <p:cNvSpPr/>
          <p:nvPr/>
        </p:nvSpPr>
        <p:spPr>
          <a:xfrm>
            <a:off x="7427714" y="4165521"/>
            <a:ext cx="121920" cy="2473881"/>
          </a:xfrm>
          <a:prstGeom prst="roundRect">
            <a:avLst>
              <a:gd name="adj" fmla="val 77565"/>
            </a:avLst>
          </a:prstGeom>
          <a:solidFill>
            <a:srgbClr val="6237C8"/>
          </a:solidFill>
        </p:spPr>
      </p:sp>
      <p:sp>
        <p:nvSpPr>
          <p:cNvPr id="9" name="Text 7"/>
          <p:cNvSpPr/>
          <p:nvPr/>
        </p:nvSpPr>
        <p:spPr>
          <a:xfrm>
            <a:off x="7805261" y="4421148"/>
            <a:ext cx="5613678" cy="386953"/>
          </a:xfrm>
          <a:prstGeom prst="rect">
            <a:avLst/>
          </a:prstGeom>
          <a:noFill/>
        </p:spPr>
        <p:txBody>
          <a:bodyPr wrap="none" lIns="0" tIns="0" rIns="0" bIns="0" rtlCol="0" anchor="t"/>
          <a:lstStyle/>
          <a:p>
            <a:pPr marL="0" indent="0" algn="l">
              <a:lnSpc>
                <a:spcPts val="3000"/>
              </a:lnSpc>
              <a:buNone/>
            </a:pPr>
            <a:r>
              <a:rPr lang="en-US" sz="2400" b="1" dirty="0">
                <a:solidFill>
                  <a:srgbClr val="272525"/>
                </a:solidFill>
                <a:latin typeface="Petrona Bold" pitchFamily="34" charset="0"/>
                <a:ea typeface="Petrona Bold" pitchFamily="34" charset="-122"/>
                <a:cs typeface="Petrona Bold" pitchFamily="34" charset="-120"/>
              </a:rPr>
              <a:t>Ғылыми зерттеулер мен практика</a:t>
            </a:r>
            <a:endParaRPr lang="en-US" sz="2400" dirty="0"/>
          </a:p>
        </p:txBody>
      </p:sp>
      <p:sp>
        <p:nvSpPr>
          <p:cNvPr id="10" name="Text 8"/>
          <p:cNvSpPr/>
          <p:nvPr/>
        </p:nvSpPr>
        <p:spPr>
          <a:xfrm>
            <a:off x="7805261" y="4943118"/>
            <a:ext cx="5781556" cy="1440656"/>
          </a:xfrm>
          <a:prstGeom prst="rect">
            <a:avLst/>
          </a:prstGeom>
          <a:noFill/>
        </p:spPr>
        <p:txBody>
          <a:bodyPr wrap="square" lIns="0" tIns="0" rIns="0" bIns="0" rtlCol="0" anchor="t"/>
          <a:lstStyle/>
          <a:p>
            <a:pPr marL="0" indent="0" algn="l">
              <a:lnSpc>
                <a:spcPts val="280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Ғылыми зерттеулер мен практикалық қолданбалардың үйлесімі қазақстандық қоғамның рухани және әлеуметтік дамуының кепілі. Бұл бағыттағы жұмыстарды одан әрі тереңдету қажет.</a:t>
            </a:r>
            <a:endParaRPr lang="en-US" sz="1750" dirty="0"/>
          </a:p>
        </p:txBody>
      </p:sp>
      <p:sp>
        <p:nvSpPr>
          <p:cNvPr id="11" name="Text 9"/>
          <p:cNvSpPr/>
          <p:nvPr/>
        </p:nvSpPr>
        <p:spPr>
          <a:xfrm>
            <a:off x="787956" y="6892647"/>
            <a:ext cx="13054489" cy="720328"/>
          </a:xfrm>
          <a:prstGeom prst="rect">
            <a:avLst/>
          </a:prstGeom>
          <a:noFill/>
        </p:spPr>
        <p:txBody>
          <a:bodyPr wrap="square" lIns="0" tIns="0" rIns="0" bIns="0" rtlCol="0" anchor="t"/>
          <a:lstStyle/>
          <a:p>
            <a:pPr marL="0" indent="0" algn="l">
              <a:lnSpc>
                <a:spcPts val="280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Тұлғааралық қарым-қатынас психологиясы қазіргі Қазақстан қоғамы үшін өте маңызды және оның даму перспективалары кең.</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1049" y="606147"/>
            <a:ext cx="13088303" cy="1514475"/>
          </a:xfrm>
          <a:prstGeom prst="rect">
            <a:avLst/>
          </a:prstGeom>
          <a:noFill/>
        </p:spPr>
        <p:txBody>
          <a:bodyPr wrap="square" lIns="0" tIns="0" rIns="0" bIns="0" rtlCol="0" anchor="t"/>
          <a:lstStyle/>
          <a:p>
            <a:pPr marL="0" indent="0" algn="l">
              <a:lnSpc>
                <a:spcPts val="5950"/>
              </a:lnSpc>
              <a:buNone/>
            </a:pPr>
            <a:r>
              <a:rPr lang="en-US" sz="4750" b="1" dirty="0">
                <a:solidFill>
                  <a:srgbClr val="F95F88"/>
                </a:solidFill>
                <a:latin typeface="Petrona Bold" pitchFamily="34" charset="0"/>
                <a:ea typeface="Petrona Bold" pitchFamily="34" charset="-122"/>
                <a:cs typeface="Petrona Bold" pitchFamily="34" charset="-120"/>
              </a:rPr>
              <a:t>Тұлғааралық қарым-қатынас: қазақ мәдениетіндегі тарихи тамыры</a:t>
            </a:r>
            <a:endParaRPr lang="en-US" sz="4750" dirty="0"/>
          </a:p>
        </p:txBody>
      </p:sp>
      <p:sp>
        <p:nvSpPr>
          <p:cNvPr id="3" name="Text 1"/>
          <p:cNvSpPr/>
          <p:nvPr/>
        </p:nvSpPr>
        <p:spPr>
          <a:xfrm>
            <a:off x="771049" y="2561153"/>
            <a:ext cx="13088303" cy="704850"/>
          </a:xfrm>
          <a:prstGeom prst="rect">
            <a:avLst/>
          </a:prstGeom>
          <a:noFill/>
        </p:spPr>
        <p:txBody>
          <a:bodyPr wrap="square" lIns="0" tIns="0" rIns="0" bIns="0" rtlCol="0" anchor="t"/>
          <a:lstStyle/>
          <a:p>
            <a:pPr marL="0" indent="0" algn="l">
              <a:lnSpc>
                <a:spcPts val="2750"/>
              </a:lnSpc>
              <a:buNone/>
            </a:pPr>
            <a:r>
              <a:rPr lang="en-US" sz="1700" dirty="0">
                <a:solidFill>
                  <a:srgbClr val="272525"/>
                </a:solidFill>
                <a:latin typeface="Inter" panose="02000503000000020004" pitchFamily="34" charset="0"/>
                <a:ea typeface="Inter" panose="02000503000000020004" pitchFamily="34" charset="-122"/>
                <a:cs typeface="Inter" panose="02000503000000020004" pitchFamily="34" charset="-120"/>
              </a:rPr>
              <a:t>Қазақ халқының қарым-қатынас мәдениеті ғасырлар бойы қалыптасқан дәстүрлерге негізделген. Әсіресе, </a:t>
            </a:r>
            <a:r>
              <a:rPr lang="en-US" sz="1700" dirty="0">
                <a:solidFill>
                  <a:srgbClr val="6237C8"/>
                </a:solidFill>
                <a:latin typeface="Inter" panose="02000503000000020004" pitchFamily="34" charset="0"/>
                <a:ea typeface="Inter" panose="02000503000000020004" pitchFamily="34" charset="-122"/>
                <a:cs typeface="Inter" panose="02000503000000020004" pitchFamily="34" charset="-120"/>
              </a:rPr>
              <a:t>"жеті ата"</a:t>
            </a:r>
            <a:r>
              <a:rPr lang="en-US" sz="1700" dirty="0">
                <a:solidFill>
                  <a:srgbClr val="272525"/>
                </a:solidFill>
                <a:latin typeface="Inter" panose="02000503000000020004" pitchFamily="34" charset="0"/>
                <a:ea typeface="Inter" panose="02000503000000020004" pitchFamily="34" charset="-122"/>
                <a:cs typeface="Inter" panose="02000503000000020004" pitchFamily="34" charset="-120"/>
              </a:rPr>
              <a:t> қағидасы мен туыстық қатынастар жүйесі ұлттық психологияда ерекше орын алады.</a:t>
            </a:r>
            <a:endParaRPr lang="en-US" sz="1700" dirty="0"/>
          </a:p>
        </p:txBody>
      </p:sp>
      <p:sp>
        <p:nvSpPr>
          <p:cNvPr id="4" name="Shape 2"/>
          <p:cNvSpPr/>
          <p:nvPr/>
        </p:nvSpPr>
        <p:spPr>
          <a:xfrm>
            <a:off x="771049" y="3844171"/>
            <a:ext cx="6434018" cy="3779163"/>
          </a:xfrm>
          <a:prstGeom prst="roundRect">
            <a:avLst>
              <a:gd name="adj" fmla="val 3871"/>
            </a:avLst>
          </a:prstGeom>
          <a:solidFill>
            <a:srgbClr val="FDFAF7"/>
          </a:solidFill>
        </p:spPr>
      </p:sp>
      <p:sp>
        <p:nvSpPr>
          <p:cNvPr id="5" name="Shape 3"/>
          <p:cNvSpPr/>
          <p:nvPr/>
        </p:nvSpPr>
        <p:spPr>
          <a:xfrm>
            <a:off x="771049" y="3813691"/>
            <a:ext cx="6434018" cy="121920"/>
          </a:xfrm>
          <a:prstGeom prst="roundRect">
            <a:avLst>
              <a:gd name="adj" fmla="val 75891"/>
            </a:avLst>
          </a:prstGeom>
          <a:solidFill>
            <a:srgbClr val="6237C8"/>
          </a:solidFill>
        </p:spPr>
      </p:sp>
      <p:sp>
        <p:nvSpPr>
          <p:cNvPr id="6" name="Shape 4"/>
          <p:cNvSpPr/>
          <p:nvPr/>
        </p:nvSpPr>
        <p:spPr>
          <a:xfrm>
            <a:off x="3657600" y="3513773"/>
            <a:ext cx="660797" cy="660797"/>
          </a:xfrm>
          <a:prstGeom prst="roundRect">
            <a:avLst>
              <a:gd name="adj" fmla="val 138378"/>
            </a:avLst>
          </a:prstGeom>
          <a:solidFill>
            <a:srgbClr val="6237C8"/>
          </a:solidFill>
        </p:spPr>
      </p:sp>
      <p:sp>
        <p:nvSpPr>
          <p:cNvPr id="7" name="Text 5"/>
          <p:cNvSpPr/>
          <p:nvPr/>
        </p:nvSpPr>
        <p:spPr>
          <a:xfrm>
            <a:off x="3855839" y="3678912"/>
            <a:ext cx="264319" cy="330398"/>
          </a:xfrm>
          <a:prstGeom prst="rect">
            <a:avLst/>
          </a:prstGeom>
          <a:noFill/>
        </p:spPr>
        <p:txBody>
          <a:bodyPr wrap="none" lIns="0" tIns="0" rIns="0" bIns="0" rtlCol="0" anchor="t"/>
          <a:lstStyle/>
          <a:p>
            <a:pPr marL="0" indent="0" algn="l">
              <a:lnSpc>
                <a:spcPts val="3300"/>
              </a:lnSpc>
              <a:buNone/>
            </a:pPr>
            <a:r>
              <a:rPr lang="en-US" sz="2050" b="1" dirty="0">
                <a:solidFill>
                  <a:srgbClr val="FFFFFF"/>
                </a:solidFill>
                <a:latin typeface="Petrona Bold" pitchFamily="34" charset="0"/>
                <a:ea typeface="Petrona Bold" pitchFamily="34" charset="-122"/>
                <a:cs typeface="Petrona Bold" pitchFamily="34" charset="-120"/>
              </a:rPr>
              <a:t>1</a:t>
            </a:r>
            <a:endParaRPr lang="en-US" sz="2050" dirty="0"/>
          </a:p>
        </p:txBody>
      </p:sp>
      <p:sp>
        <p:nvSpPr>
          <p:cNvPr id="8" name="Text 6"/>
          <p:cNvSpPr/>
          <p:nvPr/>
        </p:nvSpPr>
        <p:spPr>
          <a:xfrm>
            <a:off x="1021794" y="4394835"/>
            <a:ext cx="3344704" cy="378619"/>
          </a:xfrm>
          <a:prstGeom prst="rect">
            <a:avLst/>
          </a:prstGeom>
          <a:noFill/>
        </p:spPr>
        <p:txBody>
          <a:bodyPr wrap="none" lIns="0" tIns="0" rIns="0" bIns="0" rtlCol="0" anchor="t"/>
          <a:lstStyle/>
          <a:p>
            <a:pPr marL="0" indent="0" algn="l">
              <a:lnSpc>
                <a:spcPts val="2950"/>
              </a:lnSpc>
              <a:buNone/>
            </a:pPr>
            <a:r>
              <a:rPr lang="en-US" sz="2350" b="1" dirty="0">
                <a:solidFill>
                  <a:srgbClr val="272525"/>
                </a:solidFill>
                <a:latin typeface="Petrona Bold" pitchFamily="34" charset="0"/>
                <a:ea typeface="Petrona Bold" pitchFamily="34" charset="-122"/>
                <a:cs typeface="Petrona Bold" pitchFamily="34" charset="-120"/>
              </a:rPr>
              <a:t>Туыстық қатынастар</a:t>
            </a:r>
            <a:endParaRPr lang="en-US" sz="2350" dirty="0"/>
          </a:p>
        </p:txBody>
      </p:sp>
      <p:sp>
        <p:nvSpPr>
          <p:cNvPr id="9" name="Text 7"/>
          <p:cNvSpPr/>
          <p:nvPr/>
        </p:nvSpPr>
        <p:spPr>
          <a:xfrm>
            <a:off x="1021794" y="4905613"/>
            <a:ext cx="5932527" cy="2466975"/>
          </a:xfrm>
          <a:prstGeom prst="rect">
            <a:avLst/>
          </a:prstGeom>
          <a:noFill/>
        </p:spPr>
        <p:txBody>
          <a:bodyPr wrap="square" lIns="0" tIns="0" rIns="0" bIns="0" rtlCol="0" anchor="t"/>
          <a:lstStyle/>
          <a:p>
            <a:pPr marL="0" indent="0" algn="l">
              <a:lnSpc>
                <a:spcPts val="2750"/>
              </a:lnSpc>
              <a:buNone/>
            </a:pPr>
            <a:r>
              <a:rPr lang="en-US" sz="1700" dirty="0">
                <a:solidFill>
                  <a:srgbClr val="272525"/>
                </a:solidFill>
                <a:latin typeface="Inter" panose="02000503000000020004" pitchFamily="34" charset="0"/>
                <a:ea typeface="Inter" panose="02000503000000020004" pitchFamily="34" charset="-122"/>
                <a:cs typeface="Inter" panose="02000503000000020004" pitchFamily="34" charset="-120"/>
              </a:rPr>
              <a:t>«Жеті ата» қағидасы — қазақ қоғамындағы туыстық қатынастардың негізгі діңгегі. Ол әрбір адамның тек жеті атаға дейінгі ата-бабасын біліп қана қоймай, сол арқылы бүкіл руластарымен байланысын сезінуін қамтамасыз етеді. Бұл жүйе ұрпақтан ұрпаққа жалғасқан қарым-қатынас мәдениетінің, бірлік пен ынтымақтың негізі болып табылады.</a:t>
            </a:r>
            <a:endParaRPr lang="en-US" sz="1700" dirty="0"/>
          </a:p>
        </p:txBody>
      </p:sp>
      <p:sp>
        <p:nvSpPr>
          <p:cNvPr id="10" name="Shape 8"/>
          <p:cNvSpPr/>
          <p:nvPr/>
        </p:nvSpPr>
        <p:spPr>
          <a:xfrm>
            <a:off x="7425333" y="3844171"/>
            <a:ext cx="6434018" cy="3779163"/>
          </a:xfrm>
          <a:prstGeom prst="roundRect">
            <a:avLst>
              <a:gd name="adj" fmla="val 3871"/>
            </a:avLst>
          </a:prstGeom>
          <a:solidFill>
            <a:srgbClr val="FDFAF7"/>
          </a:solidFill>
        </p:spPr>
      </p:sp>
      <p:sp>
        <p:nvSpPr>
          <p:cNvPr id="11" name="Shape 9"/>
          <p:cNvSpPr/>
          <p:nvPr/>
        </p:nvSpPr>
        <p:spPr>
          <a:xfrm>
            <a:off x="7425333" y="3813691"/>
            <a:ext cx="6434018" cy="121920"/>
          </a:xfrm>
          <a:prstGeom prst="roundRect">
            <a:avLst>
              <a:gd name="adj" fmla="val 75891"/>
            </a:avLst>
          </a:prstGeom>
          <a:solidFill>
            <a:srgbClr val="6237C8"/>
          </a:solidFill>
        </p:spPr>
      </p:sp>
      <p:sp>
        <p:nvSpPr>
          <p:cNvPr id="12" name="Shape 10"/>
          <p:cNvSpPr/>
          <p:nvPr/>
        </p:nvSpPr>
        <p:spPr>
          <a:xfrm>
            <a:off x="10311884" y="3513773"/>
            <a:ext cx="660797" cy="660797"/>
          </a:xfrm>
          <a:prstGeom prst="roundRect">
            <a:avLst>
              <a:gd name="adj" fmla="val 138378"/>
            </a:avLst>
          </a:prstGeom>
          <a:solidFill>
            <a:srgbClr val="6237C8"/>
          </a:solidFill>
        </p:spPr>
      </p:sp>
      <p:sp>
        <p:nvSpPr>
          <p:cNvPr id="13" name="Text 11"/>
          <p:cNvSpPr/>
          <p:nvPr/>
        </p:nvSpPr>
        <p:spPr>
          <a:xfrm>
            <a:off x="10510123" y="3678912"/>
            <a:ext cx="264319" cy="330398"/>
          </a:xfrm>
          <a:prstGeom prst="rect">
            <a:avLst/>
          </a:prstGeom>
          <a:noFill/>
        </p:spPr>
        <p:txBody>
          <a:bodyPr wrap="none" lIns="0" tIns="0" rIns="0" bIns="0" rtlCol="0" anchor="t"/>
          <a:lstStyle/>
          <a:p>
            <a:pPr marL="0" indent="0" algn="l">
              <a:lnSpc>
                <a:spcPts val="3300"/>
              </a:lnSpc>
              <a:buNone/>
            </a:pPr>
            <a:r>
              <a:rPr lang="en-US" sz="2050" b="1" dirty="0">
                <a:solidFill>
                  <a:srgbClr val="FFFFFF"/>
                </a:solidFill>
                <a:latin typeface="Petrona Bold" pitchFamily="34" charset="0"/>
                <a:ea typeface="Petrona Bold" pitchFamily="34" charset="-122"/>
                <a:cs typeface="Petrona Bold" pitchFamily="34" charset="-120"/>
              </a:rPr>
              <a:t>2</a:t>
            </a:r>
            <a:endParaRPr lang="en-US" sz="2050" dirty="0"/>
          </a:p>
        </p:txBody>
      </p:sp>
      <p:sp>
        <p:nvSpPr>
          <p:cNvPr id="14" name="Text 12"/>
          <p:cNvSpPr/>
          <p:nvPr/>
        </p:nvSpPr>
        <p:spPr>
          <a:xfrm>
            <a:off x="7676078" y="4394835"/>
            <a:ext cx="3041928" cy="378619"/>
          </a:xfrm>
          <a:prstGeom prst="rect">
            <a:avLst/>
          </a:prstGeom>
          <a:noFill/>
        </p:spPr>
        <p:txBody>
          <a:bodyPr wrap="none" lIns="0" tIns="0" rIns="0" bIns="0" rtlCol="0" anchor="t"/>
          <a:lstStyle/>
          <a:p>
            <a:pPr marL="0" indent="0" algn="l">
              <a:lnSpc>
                <a:spcPts val="2950"/>
              </a:lnSpc>
              <a:buNone/>
            </a:pPr>
            <a:r>
              <a:rPr lang="en-US" sz="2350" b="1" dirty="0">
                <a:solidFill>
                  <a:srgbClr val="272525"/>
                </a:solidFill>
                <a:latin typeface="Petrona Bold" pitchFamily="34" charset="0"/>
                <a:ea typeface="Petrona Bold" pitchFamily="34" charset="-122"/>
                <a:cs typeface="Petrona Bold" pitchFamily="34" charset="-120"/>
              </a:rPr>
              <a:t>Дәстүрлі нормалар</a:t>
            </a:r>
            <a:endParaRPr lang="en-US" sz="2350" dirty="0"/>
          </a:p>
        </p:txBody>
      </p:sp>
      <p:sp>
        <p:nvSpPr>
          <p:cNvPr id="15" name="Text 13"/>
          <p:cNvSpPr/>
          <p:nvPr/>
        </p:nvSpPr>
        <p:spPr>
          <a:xfrm>
            <a:off x="7676078" y="4905613"/>
            <a:ext cx="5932527" cy="1762125"/>
          </a:xfrm>
          <a:prstGeom prst="rect">
            <a:avLst/>
          </a:prstGeom>
          <a:noFill/>
        </p:spPr>
        <p:txBody>
          <a:bodyPr wrap="square" lIns="0" tIns="0" rIns="0" bIns="0" rtlCol="0" anchor="t"/>
          <a:lstStyle/>
          <a:p>
            <a:pPr marL="0" indent="0" algn="l">
              <a:lnSpc>
                <a:spcPts val="2750"/>
              </a:lnSpc>
              <a:buNone/>
            </a:pPr>
            <a:r>
              <a:rPr lang="en-US" sz="1700" dirty="0">
                <a:solidFill>
                  <a:srgbClr val="272525"/>
                </a:solidFill>
                <a:latin typeface="Inter" panose="02000503000000020004" pitchFamily="34" charset="0"/>
                <a:ea typeface="Inter" panose="02000503000000020004" pitchFamily="34" charset="-122"/>
                <a:cs typeface="Inter" panose="02000503000000020004" pitchFamily="34" charset="-120"/>
              </a:rPr>
              <a:t>Отбасылық және әлеуметтік қарым-қатынастардағы дәстүрлі нормалар, мысалы, үлкенге құрмет, кішіге ізет көрсету, қонақжайлылық, ата-ананың ақылын тыңдау сияқты қағидалар қазіргі заманға сай бейімделіп, жаңа формаларға ие болуда.</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3409" y="474107"/>
            <a:ext cx="13423583" cy="1185386"/>
          </a:xfrm>
          <a:prstGeom prst="rect">
            <a:avLst/>
          </a:prstGeom>
          <a:noFill/>
        </p:spPr>
        <p:txBody>
          <a:bodyPr wrap="square" lIns="0" tIns="0" rIns="0" bIns="0" rtlCol="0" anchor="t"/>
          <a:lstStyle/>
          <a:p>
            <a:pPr marL="0" indent="0" algn="l">
              <a:lnSpc>
                <a:spcPts val="4650"/>
              </a:lnSpc>
              <a:buNone/>
            </a:pPr>
            <a:r>
              <a:rPr lang="en-US" sz="3700" b="1" dirty="0">
                <a:solidFill>
                  <a:srgbClr val="F95F88"/>
                </a:solidFill>
                <a:latin typeface="Petrona Bold" pitchFamily="34" charset="0"/>
                <a:ea typeface="Petrona Bold" pitchFamily="34" charset="-122"/>
                <a:cs typeface="Petrona Bold" pitchFamily="34" charset="-120"/>
              </a:rPr>
              <a:t>Қазақ отбасылық рәсімдері мен этикетінің психологиялық рөлі</a:t>
            </a:r>
            <a:endParaRPr lang="en-US" sz="3700" dirty="0"/>
          </a:p>
        </p:txBody>
      </p:sp>
      <p:pic>
        <p:nvPicPr>
          <p:cNvPr id="3" name="Image 0" descr="preencoded.png"/>
          <p:cNvPicPr>
            <a:picLocks noChangeAspect="1"/>
          </p:cNvPicPr>
          <p:nvPr/>
        </p:nvPicPr>
        <p:blipFill>
          <a:blip r:embed="rId1"/>
          <a:stretch>
            <a:fillRect/>
          </a:stretch>
        </p:blipFill>
        <p:spPr>
          <a:xfrm>
            <a:off x="603409" y="2112050"/>
            <a:ext cx="6501527" cy="6501527"/>
          </a:xfrm>
          <a:prstGeom prst="rect">
            <a:avLst/>
          </a:prstGeom>
        </p:spPr>
      </p:pic>
      <p:sp>
        <p:nvSpPr>
          <p:cNvPr id="4" name="Text 1"/>
          <p:cNvSpPr/>
          <p:nvPr/>
        </p:nvSpPr>
        <p:spPr>
          <a:xfrm>
            <a:off x="7533084" y="2073235"/>
            <a:ext cx="6501527" cy="827246"/>
          </a:xfrm>
          <a:prstGeom prst="rect">
            <a:avLst/>
          </a:prstGeom>
          <a:noFill/>
        </p:spPr>
        <p:txBody>
          <a:bodyPr wrap="square" lIns="0" tIns="0" rIns="0" bIns="0" rtlCol="0" anchor="t"/>
          <a:lstStyle/>
          <a:p>
            <a:pPr marL="0" indent="0" algn="l">
              <a:lnSpc>
                <a:spcPts val="2150"/>
              </a:lnSpc>
              <a:buNone/>
            </a:pPr>
            <a:r>
              <a:rPr lang="en-US" sz="1350" dirty="0">
                <a:solidFill>
                  <a:srgbClr val="272525"/>
                </a:solidFill>
                <a:latin typeface="Inter" panose="02000503000000020004" pitchFamily="34" charset="0"/>
                <a:ea typeface="Inter" panose="02000503000000020004" pitchFamily="34" charset="-122"/>
                <a:cs typeface="Inter" panose="02000503000000020004" pitchFamily="34" charset="-120"/>
              </a:rPr>
              <a:t>Қазақ отбасындағы рәсімдер мен этикет тек әдет-ғұрып емес, сонымен қатар тұлғааралық қарым-қатынастың психологиялық тетіктерін қалыптастыратын маңызды элементтер.</a:t>
            </a:r>
            <a:endParaRPr lang="en-US" sz="1350" dirty="0"/>
          </a:p>
        </p:txBody>
      </p:sp>
      <p:sp>
        <p:nvSpPr>
          <p:cNvPr id="5" name="Text 2"/>
          <p:cNvSpPr/>
          <p:nvPr/>
        </p:nvSpPr>
        <p:spPr>
          <a:xfrm>
            <a:off x="7533084" y="3055620"/>
            <a:ext cx="6501527" cy="1102995"/>
          </a:xfrm>
          <a:prstGeom prst="rect">
            <a:avLst/>
          </a:prstGeom>
          <a:noFill/>
        </p:spPr>
        <p:txBody>
          <a:bodyPr wrap="square" lIns="0" tIns="0" rIns="0" bIns="0" rtlCol="0" anchor="t"/>
          <a:lstStyle/>
          <a:p>
            <a:pPr marL="0" indent="0" algn="l">
              <a:lnSpc>
                <a:spcPts val="2150"/>
              </a:lnSpc>
              <a:buSzPct val="100000"/>
              <a:buNone/>
            </a:pPr>
            <a:r>
              <a:rPr lang="en-US" sz="1350" b="1" dirty="0">
                <a:solidFill>
                  <a:srgbClr val="272525"/>
                </a:solidFill>
                <a:latin typeface="Inter" panose="02000503000000020004" pitchFamily="34" charset="0"/>
                <a:ea typeface="Inter" panose="02000503000000020004" pitchFamily="34" charset="-122"/>
                <a:cs typeface="Inter" panose="02000503000000020004" pitchFamily="34" charset="-120"/>
              </a:rPr>
              <a:t>Мейрманова мен Баудиярова зерттеуі:</a:t>
            </a:r>
            <a:r>
              <a:rPr lang="en-US" sz="1350" dirty="0">
                <a:solidFill>
                  <a:srgbClr val="272525"/>
                </a:solidFill>
                <a:latin typeface="Inter" panose="02000503000000020004" pitchFamily="34" charset="0"/>
                <a:ea typeface="Inter" panose="02000503000000020004" pitchFamily="34" charset="-122"/>
                <a:cs typeface="Inter" panose="02000503000000020004" pitchFamily="34" charset="-120"/>
              </a:rPr>
              <a:t> Дәстүрлі және қазіргі этикет нормаларының трансформациясы қазақстандық қоғамдағы өзгерістерді көрсетеді. Бұл зерттеулер қарым-қатынас этикетінің заманауи жағдайларға қалай бейімделіп жатқанын талдайды.</a:t>
            </a:r>
            <a:endParaRPr lang="en-US" sz="1350" dirty="0"/>
          </a:p>
        </p:txBody>
      </p:sp>
      <p:sp>
        <p:nvSpPr>
          <p:cNvPr id="6" name="Text 3"/>
          <p:cNvSpPr/>
          <p:nvPr/>
        </p:nvSpPr>
        <p:spPr>
          <a:xfrm>
            <a:off x="7533084" y="4218861"/>
            <a:ext cx="6501527" cy="1102995"/>
          </a:xfrm>
          <a:prstGeom prst="rect">
            <a:avLst/>
          </a:prstGeom>
          <a:noFill/>
        </p:spPr>
        <p:txBody>
          <a:bodyPr wrap="square" lIns="0" tIns="0" rIns="0" bIns="0" rtlCol="0" anchor="t"/>
          <a:lstStyle/>
          <a:p>
            <a:pPr marL="0" indent="0" algn="l">
              <a:lnSpc>
                <a:spcPts val="2150"/>
              </a:lnSpc>
              <a:buSzPct val="100000"/>
              <a:buNone/>
            </a:pPr>
            <a:r>
              <a:rPr lang="en-US" sz="1350" b="1" dirty="0">
                <a:solidFill>
                  <a:srgbClr val="272525"/>
                </a:solidFill>
                <a:latin typeface="Inter" panose="02000503000000020004" pitchFamily="34" charset="0"/>
                <a:ea typeface="Inter" panose="02000503000000020004" pitchFamily="34" charset="-122"/>
                <a:cs typeface="Inter" panose="02000503000000020004" pitchFamily="34" charset="-120"/>
              </a:rPr>
              <a:t>Моральдық тәрбие:</a:t>
            </a:r>
            <a:r>
              <a:rPr lang="en-US" sz="1350" dirty="0">
                <a:solidFill>
                  <a:srgbClr val="272525"/>
                </a:solidFill>
                <a:latin typeface="Inter" panose="02000503000000020004" pitchFamily="34" charset="0"/>
                <a:ea typeface="Inter" panose="02000503000000020004" pitchFamily="34" charset="-122"/>
                <a:cs typeface="Inter" panose="02000503000000020004" pitchFamily="34" charset="-120"/>
              </a:rPr>
              <a:t> Отбасылық қарым-қатынастағы моральдық тәрбиенің психологиялық негіздері – балалардың құндылықтарды, этикалық нормаларды және әлеуметтік дағдыларды меңгеруінде шешуші рөл атқарады.</a:t>
            </a:r>
            <a:endParaRPr lang="en-US"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8040" y="947976"/>
            <a:ext cx="7660719" cy="3642122"/>
          </a:xfrm>
          <a:prstGeom prst="rect">
            <a:avLst/>
          </a:prstGeom>
          <a:noFill/>
        </p:spPr>
        <p:txBody>
          <a:bodyPr wrap="square" lIns="0" tIns="0" rIns="0" bIns="0" rtlCol="0" anchor="t"/>
          <a:lstStyle/>
          <a:p>
            <a:pPr marL="0" indent="0" algn="l">
              <a:lnSpc>
                <a:spcPts val="5700"/>
              </a:lnSpc>
              <a:buNone/>
            </a:pPr>
            <a:r>
              <a:rPr lang="en-US" sz="4550" b="1" dirty="0">
                <a:solidFill>
                  <a:srgbClr val="F95F88"/>
                </a:solidFill>
                <a:latin typeface="Petrona Bold" pitchFamily="34" charset="0"/>
                <a:ea typeface="Petrona Bold" pitchFamily="34" charset="-122"/>
                <a:cs typeface="Petrona Bold" pitchFamily="34" charset="-120"/>
              </a:rPr>
              <a:t>Қазақ дәстүрлі отбасылық тойы: көп буынды қарым-қатынас пен эмоциялық байланыс көрінісі</a:t>
            </a:r>
            <a:endParaRPr lang="en-US" sz="4550" dirty="0"/>
          </a:p>
        </p:txBody>
      </p:sp>
      <p:sp>
        <p:nvSpPr>
          <p:cNvPr id="4" name="Text 1"/>
          <p:cNvSpPr/>
          <p:nvPr/>
        </p:nvSpPr>
        <p:spPr>
          <a:xfrm>
            <a:off x="6228040" y="4907875"/>
            <a:ext cx="7660719" cy="2373630"/>
          </a:xfrm>
          <a:prstGeom prst="rect">
            <a:avLst/>
          </a:prstGeom>
          <a:noFill/>
        </p:spPr>
        <p:txBody>
          <a:bodyPr wrap="square" lIns="0" tIns="0" rIns="0" bIns="0" rtlCol="0" anchor="t"/>
          <a:lstStyle/>
          <a:p>
            <a:pPr marL="0" indent="0" algn="l">
              <a:lnSpc>
                <a:spcPts val="2650"/>
              </a:lnSpc>
              <a:buNone/>
            </a:pPr>
            <a:r>
              <a:rPr lang="en-US" sz="1650" dirty="0">
                <a:solidFill>
                  <a:srgbClr val="272525"/>
                </a:solidFill>
                <a:latin typeface="Inter" panose="02000503000000020004" pitchFamily="34" charset="0"/>
                <a:ea typeface="Inter" panose="02000503000000020004" pitchFamily="34" charset="-122"/>
                <a:cs typeface="Inter" panose="02000503000000020004" pitchFamily="34" charset="-120"/>
              </a:rPr>
              <a:t>Қазақ халқының тойлары – тек мерекелік іс-шара ғана емес, сонымен қатар ұрпақтар арасындағы байланысты нығайтатын, эмоциялық жақындықты арттыратын бірегей әлеуметтік алаң. Мұнда үлкендердің даналығы мен жастардың жігері тоғысып, ұлттық құндылықтар мен отбасылық дәстүрлер берік орын алады. Әрбір той – бұл отбасы мүшелерінің бір-біріне деген сүйіспеншілігі мен құрметінің айқын көрінісі.</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68586"/>
            <a:ext cx="13042821" cy="1559243"/>
          </a:xfrm>
          <a:prstGeom prst="rect">
            <a:avLst/>
          </a:prstGeom>
          <a:noFill/>
        </p:spPr>
        <p:txBody>
          <a:bodyPr wrap="square" lIns="0" tIns="0" rIns="0" bIns="0" rtlCol="0" anchor="t"/>
          <a:lstStyle/>
          <a:p>
            <a:pPr marL="0" indent="0" algn="l">
              <a:lnSpc>
                <a:spcPts val="6100"/>
              </a:lnSpc>
              <a:buNone/>
            </a:pPr>
            <a:r>
              <a:rPr lang="en-US" sz="4900" b="1" dirty="0">
                <a:solidFill>
                  <a:srgbClr val="F95F88"/>
                </a:solidFill>
                <a:latin typeface="Petrona Bold" pitchFamily="34" charset="0"/>
                <a:ea typeface="Petrona Bold" pitchFamily="34" charset="-122"/>
                <a:cs typeface="Petrona Bold" pitchFamily="34" charset="-120"/>
              </a:rPr>
              <a:t>Қазіргі тұлғааралық қарым-қатынастың өзекті мәселелері</a:t>
            </a:r>
            <a:endParaRPr lang="en-US" sz="4900" dirty="0"/>
          </a:p>
        </p:txBody>
      </p:sp>
      <p:sp>
        <p:nvSpPr>
          <p:cNvPr id="3" name="Shape 1"/>
          <p:cNvSpPr/>
          <p:nvPr/>
        </p:nvSpPr>
        <p:spPr>
          <a:xfrm>
            <a:off x="793790" y="3081457"/>
            <a:ext cx="6407944" cy="4079558"/>
          </a:xfrm>
          <a:prstGeom prst="roundRect">
            <a:avLst>
              <a:gd name="adj" fmla="val 2335"/>
            </a:avLst>
          </a:prstGeom>
          <a:solidFill>
            <a:srgbClr val="E0D7F4"/>
          </a:solidFill>
          <a:ln w="7620">
            <a:solidFill>
              <a:srgbClr val="6237C8"/>
            </a:solidFill>
            <a:prstDash val="solid"/>
          </a:ln>
        </p:spPr>
      </p:sp>
      <p:sp>
        <p:nvSpPr>
          <p:cNvPr id="4" name="Shape 2"/>
          <p:cNvSpPr/>
          <p:nvPr/>
        </p:nvSpPr>
        <p:spPr>
          <a:xfrm>
            <a:off x="1028224" y="3315891"/>
            <a:ext cx="680442" cy="680442"/>
          </a:xfrm>
          <a:prstGeom prst="roundRect">
            <a:avLst>
              <a:gd name="adj" fmla="val 13436980"/>
            </a:avLst>
          </a:prstGeom>
          <a:solidFill>
            <a:srgbClr val="6237C8"/>
          </a:solidFill>
        </p:spPr>
      </p:sp>
      <p:pic>
        <p:nvPicPr>
          <p:cNvPr id="5" name="Image 0" descr="preencoded.png"/>
          <p:cNvPicPr>
            <a:picLocks noChangeAspect="1"/>
          </p:cNvPicPr>
          <p:nvPr/>
        </p:nvPicPr>
        <p:blipFill>
          <a:blip r:embed="rId1"/>
          <a:stretch>
            <a:fillRect/>
          </a:stretch>
        </p:blipFill>
        <p:spPr>
          <a:xfrm>
            <a:off x="1215390" y="3464719"/>
            <a:ext cx="306110" cy="382667"/>
          </a:xfrm>
          <a:prstGeom prst="rect">
            <a:avLst/>
          </a:prstGeom>
        </p:spPr>
      </p:pic>
      <p:sp>
        <p:nvSpPr>
          <p:cNvPr id="6" name="Text 3"/>
          <p:cNvSpPr/>
          <p:nvPr/>
        </p:nvSpPr>
        <p:spPr>
          <a:xfrm>
            <a:off x="1028224" y="4223147"/>
            <a:ext cx="5649397" cy="389930"/>
          </a:xfrm>
          <a:prstGeom prst="rect">
            <a:avLst/>
          </a:prstGeom>
          <a:noFill/>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Модернизация және урбанизация</a:t>
            </a:r>
            <a:endParaRPr lang="en-US" sz="2450" dirty="0"/>
          </a:p>
        </p:txBody>
      </p:sp>
      <p:sp>
        <p:nvSpPr>
          <p:cNvPr id="7" name="Text 4"/>
          <p:cNvSpPr/>
          <p:nvPr/>
        </p:nvSpPr>
        <p:spPr>
          <a:xfrm>
            <a:off x="1028224" y="4749165"/>
            <a:ext cx="5939076" cy="2177415"/>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Заманауи үрдістер, яғни модернизация мен урбанизация қазақ қоғамындағы тұлғааралық қарым-қатынас стиліне айтарлықтай әсер етті. Дәстүрлі қарым-қатынас формалары жаңа, кейде батыстық үлгідегі қарым-қатынас модельдерімен алмасуда.</a:t>
            </a:r>
            <a:endParaRPr lang="en-US" sz="1750" dirty="0"/>
          </a:p>
        </p:txBody>
      </p:sp>
      <p:sp>
        <p:nvSpPr>
          <p:cNvPr id="8" name="Shape 5"/>
          <p:cNvSpPr/>
          <p:nvPr/>
        </p:nvSpPr>
        <p:spPr>
          <a:xfrm>
            <a:off x="7428548" y="3081457"/>
            <a:ext cx="6408063" cy="4079558"/>
          </a:xfrm>
          <a:prstGeom prst="roundRect">
            <a:avLst>
              <a:gd name="adj" fmla="val 2335"/>
            </a:avLst>
          </a:prstGeom>
          <a:solidFill>
            <a:srgbClr val="E0D7F4"/>
          </a:solidFill>
          <a:ln w="7620">
            <a:solidFill>
              <a:srgbClr val="B05EF1"/>
            </a:solidFill>
            <a:prstDash val="solid"/>
          </a:ln>
        </p:spPr>
      </p:sp>
      <p:sp>
        <p:nvSpPr>
          <p:cNvPr id="9" name="Shape 6"/>
          <p:cNvSpPr/>
          <p:nvPr/>
        </p:nvSpPr>
        <p:spPr>
          <a:xfrm>
            <a:off x="7662982" y="3315891"/>
            <a:ext cx="680442" cy="680442"/>
          </a:xfrm>
          <a:prstGeom prst="roundRect">
            <a:avLst>
              <a:gd name="adj" fmla="val 13436980"/>
            </a:avLst>
          </a:prstGeom>
          <a:solidFill>
            <a:srgbClr val="B05EF1"/>
          </a:solidFill>
        </p:spPr>
      </p:sp>
      <p:pic>
        <p:nvPicPr>
          <p:cNvPr id="10" name="Image 1" descr="preencoded.png"/>
          <p:cNvPicPr>
            <a:picLocks noChangeAspect="1"/>
          </p:cNvPicPr>
          <p:nvPr/>
        </p:nvPicPr>
        <p:blipFill>
          <a:blip r:embed="rId2"/>
          <a:stretch>
            <a:fillRect/>
          </a:stretch>
        </p:blipFill>
        <p:spPr>
          <a:xfrm>
            <a:off x="7850148" y="3464719"/>
            <a:ext cx="306110" cy="382667"/>
          </a:xfrm>
          <a:prstGeom prst="rect">
            <a:avLst/>
          </a:prstGeom>
        </p:spPr>
      </p:pic>
      <p:sp>
        <p:nvSpPr>
          <p:cNvPr id="11" name="Text 7"/>
          <p:cNvSpPr/>
          <p:nvPr/>
        </p:nvSpPr>
        <p:spPr>
          <a:xfrm>
            <a:off x="7662982" y="4223147"/>
            <a:ext cx="5489615" cy="389930"/>
          </a:xfrm>
          <a:prstGeom prst="rect">
            <a:avLst/>
          </a:prstGeom>
          <a:noFill/>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Отбасылық құрылымның өзгеруі</a:t>
            </a:r>
            <a:endParaRPr lang="en-US" sz="2450" dirty="0"/>
          </a:p>
        </p:txBody>
      </p:sp>
      <p:sp>
        <p:nvSpPr>
          <p:cNvPr id="12" name="Text 8"/>
          <p:cNvSpPr/>
          <p:nvPr/>
        </p:nvSpPr>
        <p:spPr>
          <a:xfrm>
            <a:off x="7662982" y="4749165"/>
            <a:ext cx="5939195" cy="1814513"/>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Некенің төмендеуі, ажырасу деңгейінің өсуі, жалғызбасты отбасылар санының артуы сияқты демографиялық өзгерістер отбасылық қарым-қатынас психологиясына жаңа міндеттер қойып отыр.</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7794" y="351830"/>
            <a:ext cx="13491329" cy="439698"/>
          </a:xfrm>
          <a:prstGeom prst="rect">
            <a:avLst/>
          </a:prstGeom>
          <a:noFill/>
        </p:spPr>
        <p:txBody>
          <a:bodyPr wrap="none" lIns="0" tIns="0" rIns="0" bIns="0" rtlCol="0" anchor="t"/>
          <a:lstStyle/>
          <a:p>
            <a:pPr marL="0" indent="0" algn="l">
              <a:lnSpc>
                <a:spcPts val="3450"/>
              </a:lnSpc>
              <a:buNone/>
            </a:pPr>
            <a:r>
              <a:rPr lang="en-US" sz="2750" b="1" dirty="0">
                <a:solidFill>
                  <a:srgbClr val="F95F88"/>
                </a:solidFill>
                <a:latin typeface="Petrona Bold" pitchFamily="34" charset="0"/>
                <a:ea typeface="Petrona Bold" pitchFamily="34" charset="-122"/>
                <a:cs typeface="Petrona Bold" pitchFamily="34" charset="-120"/>
              </a:rPr>
              <a:t>Қазақстандық психологиядағы тұлғааралық қарым-қатынас бағыттары</a:t>
            </a:r>
            <a:endParaRPr lang="en-US" sz="2750" dirty="0"/>
          </a:p>
        </p:txBody>
      </p:sp>
      <p:pic>
        <p:nvPicPr>
          <p:cNvPr id="3" name="Image 0" descr="preencoded.png"/>
          <p:cNvPicPr>
            <a:picLocks noChangeAspect="1"/>
          </p:cNvPicPr>
          <p:nvPr/>
        </p:nvPicPr>
        <p:blipFill>
          <a:blip r:embed="rId1"/>
          <a:stretch>
            <a:fillRect/>
          </a:stretch>
        </p:blipFill>
        <p:spPr>
          <a:xfrm>
            <a:off x="447794" y="1047393"/>
            <a:ext cx="13734812" cy="7532965"/>
          </a:xfrm>
          <a:prstGeom prst="rect">
            <a:avLst/>
          </a:prstGeom>
        </p:spPr>
      </p:pic>
      <p:sp>
        <p:nvSpPr>
          <p:cNvPr id="4" name="Shape 1"/>
          <p:cNvSpPr/>
          <p:nvPr/>
        </p:nvSpPr>
        <p:spPr>
          <a:xfrm>
            <a:off x="2549485" y="8610838"/>
            <a:ext cx="127873" cy="127873"/>
          </a:xfrm>
          <a:prstGeom prst="roundRect">
            <a:avLst>
              <a:gd name="adj" fmla="val 14302"/>
            </a:avLst>
          </a:prstGeom>
          <a:solidFill>
            <a:srgbClr val="1D113C"/>
          </a:solidFill>
        </p:spPr>
      </p:sp>
      <p:sp>
        <p:nvSpPr>
          <p:cNvPr id="5" name="Text 2"/>
          <p:cNvSpPr/>
          <p:nvPr/>
        </p:nvSpPr>
        <p:spPr>
          <a:xfrm>
            <a:off x="2738318" y="8610838"/>
            <a:ext cx="1028819" cy="127992"/>
          </a:xfrm>
          <a:prstGeom prst="rect">
            <a:avLst/>
          </a:prstGeom>
          <a:noFill/>
        </p:spPr>
        <p:txBody>
          <a:bodyPr wrap="none" lIns="0" tIns="0" rIns="0" bIns="0" rtlCol="0" anchor="t"/>
          <a:lstStyle/>
          <a:p>
            <a:pPr marL="0" indent="0" algn="l">
              <a:lnSpc>
                <a:spcPts val="1000"/>
              </a:lnSpc>
              <a:buNone/>
            </a:pP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Этнопсихология</a:t>
            </a:r>
            <a:endParaRPr lang="en-US" sz="1000" dirty="0"/>
          </a:p>
        </p:txBody>
      </p:sp>
      <p:sp>
        <p:nvSpPr>
          <p:cNvPr id="6" name="Shape 3"/>
          <p:cNvSpPr/>
          <p:nvPr/>
        </p:nvSpPr>
        <p:spPr>
          <a:xfrm>
            <a:off x="5015151" y="8610838"/>
            <a:ext cx="127873" cy="127873"/>
          </a:xfrm>
          <a:prstGeom prst="roundRect">
            <a:avLst>
              <a:gd name="adj" fmla="val 14302"/>
            </a:avLst>
          </a:prstGeom>
          <a:solidFill>
            <a:srgbClr val="422586"/>
          </a:solidFill>
        </p:spPr>
      </p:sp>
      <p:sp>
        <p:nvSpPr>
          <p:cNvPr id="7" name="Text 4"/>
          <p:cNvSpPr/>
          <p:nvPr/>
        </p:nvSpPr>
        <p:spPr>
          <a:xfrm>
            <a:off x="5203984" y="8610838"/>
            <a:ext cx="939284" cy="127992"/>
          </a:xfrm>
          <a:prstGeom prst="rect">
            <a:avLst/>
          </a:prstGeom>
          <a:noFill/>
        </p:spPr>
        <p:txBody>
          <a:bodyPr wrap="none" lIns="0" tIns="0" rIns="0" bIns="0" rtlCol="0" anchor="t"/>
          <a:lstStyle/>
          <a:p>
            <a:pPr marL="0" indent="0" algn="l">
              <a:lnSpc>
                <a:spcPts val="1000"/>
              </a:lnSpc>
              <a:buNone/>
            </a:pP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Коммуникация</a:t>
            </a:r>
            <a:endParaRPr lang="en-US" sz="1000" dirty="0"/>
          </a:p>
        </p:txBody>
      </p:sp>
      <p:sp>
        <p:nvSpPr>
          <p:cNvPr id="8" name="Shape 5"/>
          <p:cNvSpPr/>
          <p:nvPr/>
        </p:nvSpPr>
        <p:spPr>
          <a:xfrm>
            <a:off x="8720495" y="8610838"/>
            <a:ext cx="127873" cy="127873"/>
          </a:xfrm>
          <a:prstGeom prst="roundRect">
            <a:avLst>
              <a:gd name="adj" fmla="val 14302"/>
            </a:avLst>
          </a:prstGeom>
          <a:solidFill>
            <a:srgbClr val="683FCA"/>
          </a:solidFill>
        </p:spPr>
      </p:sp>
      <p:sp>
        <p:nvSpPr>
          <p:cNvPr id="9" name="Text 6"/>
          <p:cNvSpPr/>
          <p:nvPr/>
        </p:nvSpPr>
        <p:spPr>
          <a:xfrm>
            <a:off x="8909328" y="8610838"/>
            <a:ext cx="472321" cy="127992"/>
          </a:xfrm>
          <a:prstGeom prst="rect">
            <a:avLst/>
          </a:prstGeom>
          <a:noFill/>
        </p:spPr>
        <p:txBody>
          <a:bodyPr wrap="none" lIns="0" tIns="0" rIns="0" bIns="0" rtlCol="0" anchor="t"/>
          <a:lstStyle/>
          <a:p>
            <a:pPr marL="0" indent="0" algn="l">
              <a:lnSpc>
                <a:spcPts val="1000"/>
              </a:lnSpc>
              <a:buNone/>
            </a:pP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Отбасы</a:t>
            </a:r>
            <a:endParaRPr lang="en-US" sz="1000" dirty="0"/>
          </a:p>
        </p:txBody>
      </p:sp>
      <p:sp>
        <p:nvSpPr>
          <p:cNvPr id="10" name="Shape 7"/>
          <p:cNvSpPr/>
          <p:nvPr/>
        </p:nvSpPr>
        <p:spPr>
          <a:xfrm>
            <a:off x="10863143" y="8610838"/>
            <a:ext cx="127873" cy="127873"/>
          </a:xfrm>
          <a:prstGeom prst="roundRect">
            <a:avLst>
              <a:gd name="adj" fmla="val 14302"/>
            </a:avLst>
          </a:prstGeom>
          <a:solidFill>
            <a:srgbClr val="A289DF"/>
          </a:solidFill>
        </p:spPr>
      </p:sp>
      <p:sp>
        <p:nvSpPr>
          <p:cNvPr id="11" name="Text 8"/>
          <p:cNvSpPr/>
          <p:nvPr/>
        </p:nvSpPr>
        <p:spPr>
          <a:xfrm>
            <a:off x="11051977" y="8610838"/>
            <a:ext cx="708541" cy="127992"/>
          </a:xfrm>
          <a:prstGeom prst="rect">
            <a:avLst/>
          </a:prstGeom>
          <a:noFill/>
        </p:spPr>
        <p:txBody>
          <a:bodyPr wrap="none" lIns="0" tIns="0" rIns="0" bIns="0" rtlCol="0" anchor="t"/>
          <a:lstStyle/>
          <a:p>
            <a:pPr marL="0" indent="0" algn="l">
              <a:lnSpc>
                <a:spcPts val="1000"/>
              </a:lnSpc>
              <a:buNone/>
            </a:pP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Әлеуметтік</a:t>
            </a:r>
            <a:endParaRPr lang="en-US" sz="1000" dirty="0"/>
          </a:p>
        </p:txBody>
      </p:sp>
      <p:sp>
        <p:nvSpPr>
          <p:cNvPr id="12" name="Text 9"/>
          <p:cNvSpPr/>
          <p:nvPr/>
        </p:nvSpPr>
        <p:spPr>
          <a:xfrm>
            <a:off x="447794" y="8882658"/>
            <a:ext cx="13734812" cy="409575"/>
          </a:xfrm>
          <a:prstGeom prst="rect">
            <a:avLst/>
          </a:prstGeom>
          <a:noFill/>
        </p:spPr>
        <p:txBody>
          <a:bodyPr wrap="square" lIns="0" tIns="0" rIns="0" bIns="0" rtlCol="0" anchor="t"/>
          <a:lstStyle/>
          <a:p>
            <a:pPr marL="0" indent="0" algn="l">
              <a:lnSpc>
                <a:spcPts val="1600"/>
              </a:lnSpc>
              <a:buNone/>
            </a:pP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Қазақстандық психология тұлғааралық қарым-қатынастың көпқырлы аспектілерін зерттеуге бағытталған. Әсіресе, ұлттық ерекшеліктерді ескере отырып, </a:t>
            </a:r>
            <a:r>
              <a:rPr lang="en-US" sz="1000" dirty="0">
                <a:solidFill>
                  <a:srgbClr val="6237C8"/>
                </a:solidFill>
                <a:latin typeface="Inter" panose="02000503000000020004" pitchFamily="34" charset="0"/>
                <a:ea typeface="Inter" panose="02000503000000020004" pitchFamily="34" charset="-122"/>
                <a:cs typeface="Inter" panose="02000503000000020004" pitchFamily="34" charset="-120"/>
              </a:rPr>
              <a:t>этнопсихологиялық зерттеулер</a:t>
            </a:r>
            <a:r>
              <a:rPr lang="en-US" sz="1000" dirty="0">
                <a:solidFill>
                  <a:srgbClr val="272525"/>
                </a:solidFill>
                <a:latin typeface="Inter" panose="02000503000000020004" pitchFamily="34" charset="0"/>
                <a:ea typeface="Inter" panose="02000503000000020004" pitchFamily="34" charset="-122"/>
                <a:cs typeface="Inter" panose="02000503000000020004" pitchFamily="34" charset="-120"/>
              </a:rPr>
              <a:t> қарқынды дамуда. Рамазанов пен Садық зерттеулеріндегідей, интерактивті коммуникация мен диалогтық тәсілдердің маңызы артуда, бұл қазіргі қоғамдағы ашық және тиімді қарым-қатынастың негізі болып табылады.</a:t>
            </a:r>
            <a:endParaRPr lang="en-US"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22127"/>
            <a:ext cx="13042821" cy="2338864"/>
          </a:xfrm>
          <a:prstGeom prst="rect">
            <a:avLst/>
          </a:prstGeom>
          <a:noFill/>
        </p:spPr>
        <p:txBody>
          <a:bodyPr wrap="square" lIns="0" tIns="0" rIns="0" bIns="0" rtlCol="0" anchor="t"/>
          <a:lstStyle/>
          <a:p>
            <a:pPr marL="0" indent="0" algn="l">
              <a:lnSpc>
                <a:spcPts val="6100"/>
              </a:lnSpc>
              <a:buNone/>
            </a:pPr>
            <a:r>
              <a:rPr lang="en-US" sz="4900" b="1" dirty="0">
                <a:solidFill>
                  <a:srgbClr val="F95F88"/>
                </a:solidFill>
                <a:latin typeface="Petrona Bold" pitchFamily="34" charset="0"/>
                <a:ea typeface="Petrona Bold" pitchFamily="34" charset="-122"/>
                <a:cs typeface="Petrona Bold" pitchFamily="34" charset="-120"/>
              </a:rPr>
              <a:t>Тұлғааралық қарым-қатынастағы заманауи зерттеу әдістері мен бағыттары</a:t>
            </a:r>
            <a:endParaRPr lang="en-US" sz="4900" dirty="0"/>
          </a:p>
        </p:txBody>
      </p:sp>
      <p:sp>
        <p:nvSpPr>
          <p:cNvPr id="3" name="Text 1"/>
          <p:cNvSpPr/>
          <p:nvPr/>
        </p:nvSpPr>
        <p:spPr>
          <a:xfrm>
            <a:off x="793790" y="3614618"/>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272525"/>
                </a:solidFill>
                <a:latin typeface="Petrona Light" pitchFamily="34" charset="0"/>
                <a:ea typeface="Petrona Light" pitchFamily="34" charset="-122"/>
                <a:cs typeface="Petrona Light" pitchFamily="34" charset="-120"/>
              </a:rPr>
              <a:t>01</a:t>
            </a:r>
            <a:endParaRPr lang="en-US" sz="1750" dirty="0"/>
          </a:p>
        </p:txBody>
      </p:sp>
      <p:sp>
        <p:nvSpPr>
          <p:cNvPr id="4" name="Shape 2"/>
          <p:cNvSpPr/>
          <p:nvPr/>
        </p:nvSpPr>
        <p:spPr>
          <a:xfrm>
            <a:off x="793790" y="3969663"/>
            <a:ext cx="4196358" cy="30480"/>
          </a:xfrm>
          <a:prstGeom prst="rect">
            <a:avLst/>
          </a:prstGeom>
          <a:solidFill>
            <a:srgbClr val="6237C8"/>
          </a:solidFill>
        </p:spPr>
      </p:sp>
      <p:sp>
        <p:nvSpPr>
          <p:cNvPr id="5" name="Text 3"/>
          <p:cNvSpPr/>
          <p:nvPr/>
        </p:nvSpPr>
        <p:spPr>
          <a:xfrm>
            <a:off x="793790" y="4143970"/>
            <a:ext cx="4196358" cy="779859"/>
          </a:xfrm>
          <a:prstGeom prst="rect">
            <a:avLst/>
          </a:prstGeom>
          <a:noFill/>
        </p:spPr>
        <p:txBody>
          <a:bodyPr wrap="squar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Психологиялық диагностика</a:t>
            </a:r>
            <a:endParaRPr lang="en-US" sz="2450" dirty="0"/>
          </a:p>
        </p:txBody>
      </p:sp>
      <p:sp>
        <p:nvSpPr>
          <p:cNvPr id="6" name="Text 4"/>
          <p:cNvSpPr/>
          <p:nvPr/>
        </p:nvSpPr>
        <p:spPr>
          <a:xfrm>
            <a:off x="793790" y="5059918"/>
            <a:ext cx="4196358" cy="2177415"/>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Тұлғааралық қарым-қатынастарды зерттеуде қазіргі заманғы психологиялық диагностика әдістері мен эмпирикалық зерттеулердің интеграциясы маңызды рөл атқарады.</a:t>
            </a:r>
            <a:endParaRPr lang="en-US" sz="1750" dirty="0"/>
          </a:p>
        </p:txBody>
      </p:sp>
      <p:sp>
        <p:nvSpPr>
          <p:cNvPr id="7" name="Text 5"/>
          <p:cNvSpPr/>
          <p:nvPr/>
        </p:nvSpPr>
        <p:spPr>
          <a:xfrm>
            <a:off x="5216962" y="3614618"/>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272525"/>
                </a:solidFill>
                <a:latin typeface="Petrona Light" pitchFamily="34" charset="0"/>
                <a:ea typeface="Petrona Light" pitchFamily="34" charset="-122"/>
                <a:cs typeface="Petrona Light" pitchFamily="34" charset="-120"/>
              </a:rPr>
              <a:t>02</a:t>
            </a:r>
            <a:endParaRPr lang="en-US" sz="1750" dirty="0"/>
          </a:p>
        </p:txBody>
      </p:sp>
      <p:sp>
        <p:nvSpPr>
          <p:cNvPr id="8" name="Shape 6"/>
          <p:cNvSpPr/>
          <p:nvPr/>
        </p:nvSpPr>
        <p:spPr>
          <a:xfrm>
            <a:off x="5216962" y="3969663"/>
            <a:ext cx="4196358" cy="30480"/>
          </a:xfrm>
          <a:prstGeom prst="rect">
            <a:avLst/>
          </a:prstGeom>
          <a:solidFill>
            <a:srgbClr val="6237C8"/>
          </a:solidFill>
        </p:spPr>
      </p:sp>
      <p:sp>
        <p:nvSpPr>
          <p:cNvPr id="9" name="Text 7"/>
          <p:cNvSpPr/>
          <p:nvPr/>
        </p:nvSpPr>
        <p:spPr>
          <a:xfrm>
            <a:off x="5216962" y="4143970"/>
            <a:ext cx="3118842" cy="389930"/>
          </a:xfrm>
          <a:prstGeom prst="rect">
            <a:avLst/>
          </a:prstGeom>
          <a:noFill/>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Мәдени контекст</a:t>
            </a:r>
            <a:endParaRPr lang="en-US" sz="2450" dirty="0"/>
          </a:p>
        </p:txBody>
      </p:sp>
      <p:sp>
        <p:nvSpPr>
          <p:cNvPr id="10" name="Text 8"/>
          <p:cNvSpPr/>
          <p:nvPr/>
        </p:nvSpPr>
        <p:spPr>
          <a:xfrm>
            <a:off x="5216962" y="4669988"/>
            <a:ext cx="4196358" cy="2540318"/>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Мәдени контексті ескере отырып, қарым-қатынас дағдыларын дамытуға бағытталған бағдарламалар әзірлеу қажет. Бұл бағдарламалар ұлттық ерекшеліктерді сақтай отырып, заманауи талаптарға сай болуы тиіс.</a:t>
            </a:r>
            <a:endParaRPr lang="en-US" sz="1750" dirty="0"/>
          </a:p>
        </p:txBody>
      </p:sp>
      <p:sp>
        <p:nvSpPr>
          <p:cNvPr id="11" name="Text 9"/>
          <p:cNvSpPr/>
          <p:nvPr/>
        </p:nvSpPr>
        <p:spPr>
          <a:xfrm>
            <a:off x="9640133" y="3614618"/>
            <a:ext cx="226814" cy="283488"/>
          </a:xfrm>
          <a:prstGeom prst="rect">
            <a:avLst/>
          </a:prstGeom>
          <a:noFill/>
        </p:spPr>
        <p:txBody>
          <a:bodyPr wrap="none" lIns="0" tIns="0" rIns="0" bIns="0" rtlCol="0" anchor="t"/>
          <a:lstStyle/>
          <a:p>
            <a:pPr marL="0" indent="0" algn="l">
              <a:lnSpc>
                <a:spcPts val="2850"/>
              </a:lnSpc>
              <a:buNone/>
            </a:pPr>
            <a:r>
              <a:rPr lang="en-US" sz="1750" dirty="0">
                <a:solidFill>
                  <a:srgbClr val="272525"/>
                </a:solidFill>
                <a:latin typeface="Petrona Light" pitchFamily="34" charset="0"/>
                <a:ea typeface="Petrona Light" pitchFamily="34" charset="-122"/>
                <a:cs typeface="Petrona Light" pitchFamily="34" charset="-120"/>
              </a:rPr>
              <a:t>03</a:t>
            </a:r>
            <a:endParaRPr lang="en-US" sz="1750" dirty="0"/>
          </a:p>
        </p:txBody>
      </p:sp>
      <p:sp>
        <p:nvSpPr>
          <p:cNvPr id="12" name="Shape 10"/>
          <p:cNvSpPr/>
          <p:nvPr/>
        </p:nvSpPr>
        <p:spPr>
          <a:xfrm>
            <a:off x="9640133" y="3969663"/>
            <a:ext cx="4196358" cy="30480"/>
          </a:xfrm>
          <a:prstGeom prst="rect">
            <a:avLst/>
          </a:prstGeom>
          <a:solidFill>
            <a:srgbClr val="6237C8"/>
          </a:solidFill>
        </p:spPr>
      </p:sp>
      <p:sp>
        <p:nvSpPr>
          <p:cNvPr id="13" name="Text 11"/>
          <p:cNvSpPr/>
          <p:nvPr/>
        </p:nvSpPr>
        <p:spPr>
          <a:xfrm>
            <a:off x="9640133" y="4143970"/>
            <a:ext cx="3960376" cy="389930"/>
          </a:xfrm>
          <a:prstGeom prst="rect">
            <a:avLst/>
          </a:prstGeom>
          <a:noFill/>
        </p:spPr>
        <p:txBody>
          <a:bodyPr wrap="none" lIns="0" tIns="0" rIns="0" bIns="0" rtlCol="0" anchor="t"/>
          <a:lstStyle/>
          <a:p>
            <a:pPr marL="0" indent="0" algn="l">
              <a:lnSpc>
                <a:spcPts val="3050"/>
              </a:lnSpc>
              <a:buNone/>
            </a:pPr>
            <a:r>
              <a:rPr lang="en-US" sz="2450" b="1" dirty="0">
                <a:solidFill>
                  <a:srgbClr val="272525"/>
                </a:solidFill>
                <a:latin typeface="Petrona Bold" pitchFamily="34" charset="0"/>
                <a:ea typeface="Petrona Bold" pitchFamily="34" charset="-122"/>
                <a:cs typeface="Petrona Bold" pitchFamily="34" charset="-120"/>
              </a:rPr>
              <a:t>Практикалық қолданыс</a:t>
            </a:r>
            <a:endParaRPr lang="en-US" sz="2450" dirty="0"/>
          </a:p>
        </p:txBody>
      </p:sp>
      <p:sp>
        <p:nvSpPr>
          <p:cNvPr id="14" name="Text 12"/>
          <p:cNvSpPr/>
          <p:nvPr/>
        </p:nvSpPr>
        <p:spPr>
          <a:xfrm>
            <a:off x="9640133" y="4669988"/>
            <a:ext cx="4196358" cy="2540318"/>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Теориялық білімдерді практикалық қолдану арқылы тұлғааралық қарым-қатынастың тиімділігін арттыруға болады. Бұл қадам қазақстандық қоғамның әлеуметтік-психологиялық денсаулығын жақсартуға ықпал етеді.</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719"/>
          </a:xfrm>
          <a:prstGeom prst="rect">
            <a:avLst/>
          </a:prstGeom>
        </p:spPr>
      </p:pic>
      <p:sp>
        <p:nvSpPr>
          <p:cNvPr id="3" name="Text 0"/>
          <p:cNvSpPr/>
          <p:nvPr/>
        </p:nvSpPr>
        <p:spPr>
          <a:xfrm>
            <a:off x="6260187" y="607933"/>
            <a:ext cx="7596426" cy="4559856"/>
          </a:xfrm>
          <a:prstGeom prst="rect">
            <a:avLst/>
          </a:prstGeom>
          <a:noFill/>
        </p:spPr>
        <p:txBody>
          <a:bodyPr wrap="square" lIns="0" tIns="0" rIns="0" bIns="0" rtlCol="0" anchor="t"/>
          <a:lstStyle/>
          <a:p>
            <a:pPr marL="0" indent="0" algn="l">
              <a:lnSpc>
                <a:spcPts val="5950"/>
              </a:lnSpc>
              <a:buNone/>
            </a:pPr>
            <a:r>
              <a:rPr lang="en-US" sz="4750" b="1" dirty="0">
                <a:solidFill>
                  <a:srgbClr val="F95F88"/>
                </a:solidFill>
                <a:latin typeface="Petrona Bold" pitchFamily="34" charset="0"/>
                <a:ea typeface="Petrona Bold" pitchFamily="34" charset="-122"/>
                <a:cs typeface="Petrona Bold" pitchFamily="34" charset="-120"/>
              </a:rPr>
              <a:t>Қазіргі қазақ отбасының күнделікті қарым-қатынасы: дәстүр мен жаңашылдықтың үйлесімі</a:t>
            </a:r>
            <a:endParaRPr lang="en-US" sz="4750" dirty="0"/>
          </a:p>
        </p:txBody>
      </p:sp>
      <p:sp>
        <p:nvSpPr>
          <p:cNvPr id="4" name="Text 1"/>
          <p:cNvSpPr/>
          <p:nvPr/>
        </p:nvSpPr>
        <p:spPr>
          <a:xfrm>
            <a:off x="6260187" y="5499378"/>
            <a:ext cx="7596426" cy="2122408"/>
          </a:xfrm>
          <a:prstGeom prst="rect">
            <a:avLst/>
          </a:prstGeom>
          <a:noFill/>
        </p:spPr>
        <p:txBody>
          <a:bodyPr wrap="square" lIns="0" tIns="0" rIns="0" bIns="0" rtlCol="0" anchor="t"/>
          <a:lstStyle/>
          <a:p>
            <a:pPr marL="0" indent="0" algn="l">
              <a:lnSpc>
                <a:spcPts val="2750"/>
              </a:lnSpc>
              <a:buNone/>
            </a:pPr>
            <a:r>
              <a:rPr lang="en-US" sz="1700" dirty="0">
                <a:solidFill>
                  <a:srgbClr val="272525"/>
                </a:solidFill>
                <a:latin typeface="Inter" panose="02000503000000020004" pitchFamily="34" charset="0"/>
                <a:ea typeface="Inter" panose="02000503000000020004" pitchFamily="34" charset="-122"/>
                <a:cs typeface="Inter" panose="02000503000000020004" pitchFamily="34" charset="-120"/>
              </a:rPr>
              <a:t>Бүгінгі қазақ отбасында дәстүрлі құндылықтар мен жаңа заманғы үрдістердің үйлесімі байқалады. Цифрлық технологиялар қарым-қатынасқа жаңа мүмкіндіктер ашқанымен, отбасылық жылылық пен өзара түсіністік әлі де басты орында. Дәстүрлі басқосулар мен тойлардың маңызы сақталып, олар заманауи өмір салтына бейімделуде.</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87661"/>
            <a:ext cx="13042821" cy="2338864"/>
          </a:xfrm>
          <a:prstGeom prst="rect">
            <a:avLst/>
          </a:prstGeom>
          <a:noFill/>
        </p:spPr>
        <p:txBody>
          <a:bodyPr wrap="square" lIns="0" tIns="0" rIns="0" bIns="0" rtlCol="0" anchor="t"/>
          <a:lstStyle/>
          <a:p>
            <a:pPr marL="0" indent="0" algn="l">
              <a:lnSpc>
                <a:spcPts val="6100"/>
              </a:lnSpc>
              <a:buNone/>
            </a:pPr>
            <a:r>
              <a:rPr lang="en-US" sz="4900" b="1" dirty="0">
                <a:solidFill>
                  <a:srgbClr val="F95F88"/>
                </a:solidFill>
                <a:latin typeface="Petrona Bold" pitchFamily="34" charset="0"/>
                <a:ea typeface="Petrona Bold" pitchFamily="34" charset="-122"/>
                <a:cs typeface="Petrona Bold" pitchFamily="34" charset="-120"/>
              </a:rPr>
              <a:t>Қиындықтар мен шешімдер: Қазақстандық тұлғааралық қарым-қатынастың болашағы</a:t>
            </a:r>
            <a:endParaRPr lang="en-US" sz="4900" dirty="0"/>
          </a:p>
        </p:txBody>
      </p:sp>
      <p:sp>
        <p:nvSpPr>
          <p:cNvPr id="3" name="Text 1"/>
          <p:cNvSpPr/>
          <p:nvPr/>
        </p:nvSpPr>
        <p:spPr>
          <a:xfrm>
            <a:off x="793790" y="4193500"/>
            <a:ext cx="3118842" cy="389930"/>
          </a:xfrm>
          <a:prstGeom prst="rect">
            <a:avLst/>
          </a:prstGeom>
          <a:noFill/>
        </p:spPr>
        <p:txBody>
          <a:bodyPr wrap="none" lIns="0" tIns="0" rIns="0" bIns="0" rtlCol="0" anchor="t"/>
          <a:lstStyle/>
          <a:p>
            <a:pPr marL="0" indent="0" algn="l">
              <a:lnSpc>
                <a:spcPts val="3050"/>
              </a:lnSpc>
              <a:buNone/>
            </a:pPr>
            <a:r>
              <a:rPr lang="en-US" sz="2450" b="1" dirty="0">
                <a:solidFill>
                  <a:srgbClr val="F95F88"/>
                </a:solidFill>
                <a:latin typeface="Petrona Bold" pitchFamily="34" charset="0"/>
                <a:ea typeface="Petrona Bold" pitchFamily="34" charset="-122"/>
                <a:cs typeface="Petrona Bold" pitchFamily="34" charset="-120"/>
              </a:rPr>
              <a:t>Қиындықтар</a:t>
            </a:r>
            <a:endParaRPr lang="en-US" sz="2450" dirty="0"/>
          </a:p>
        </p:txBody>
      </p:sp>
      <p:sp>
        <p:nvSpPr>
          <p:cNvPr id="4" name="Text 2"/>
          <p:cNvSpPr/>
          <p:nvPr/>
        </p:nvSpPr>
        <p:spPr>
          <a:xfrm>
            <a:off x="793790" y="4810244"/>
            <a:ext cx="6244709" cy="362903"/>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Әлеуметтік өзгерістерге бейімделу қиындығы</a:t>
            </a:r>
            <a:endParaRPr lang="en-US" sz="1750" dirty="0"/>
          </a:p>
        </p:txBody>
      </p:sp>
      <p:sp>
        <p:nvSpPr>
          <p:cNvPr id="5" name="Text 3"/>
          <p:cNvSpPr/>
          <p:nvPr/>
        </p:nvSpPr>
        <p:spPr>
          <a:xfrm>
            <a:off x="793790" y="5252442"/>
            <a:ext cx="6244709" cy="362903"/>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Ұлттық құндылықтардың кейде ұмытылуы</a:t>
            </a:r>
            <a:endParaRPr lang="en-US" sz="1750" dirty="0"/>
          </a:p>
        </p:txBody>
      </p:sp>
      <p:sp>
        <p:nvSpPr>
          <p:cNvPr id="6" name="Text 4"/>
          <p:cNvSpPr/>
          <p:nvPr/>
        </p:nvSpPr>
        <p:spPr>
          <a:xfrm>
            <a:off x="793790" y="5694640"/>
            <a:ext cx="6244709" cy="725805"/>
          </a:xfrm>
          <a:prstGeom prst="rect">
            <a:avLst/>
          </a:prstGeom>
          <a:noFill/>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Жастар арасындағы дәстүрге деген қызығушылықтың төмендеуі</a:t>
            </a:r>
            <a:endParaRPr lang="en-US" sz="1750" dirty="0"/>
          </a:p>
        </p:txBody>
      </p:sp>
      <p:sp>
        <p:nvSpPr>
          <p:cNvPr id="7" name="Text 5"/>
          <p:cNvSpPr/>
          <p:nvPr/>
        </p:nvSpPr>
        <p:spPr>
          <a:xfrm>
            <a:off x="793790" y="6499741"/>
            <a:ext cx="6244709" cy="362903"/>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Цифрлық кеңістіктің қарым-қатынасқа әсері</a:t>
            </a:r>
            <a:endParaRPr lang="en-US" sz="1750" dirty="0"/>
          </a:p>
        </p:txBody>
      </p:sp>
      <p:sp>
        <p:nvSpPr>
          <p:cNvPr id="8" name="Text 6"/>
          <p:cNvSpPr/>
          <p:nvPr/>
        </p:nvSpPr>
        <p:spPr>
          <a:xfrm>
            <a:off x="7599521" y="4193500"/>
            <a:ext cx="3118842" cy="389930"/>
          </a:xfrm>
          <a:prstGeom prst="rect">
            <a:avLst/>
          </a:prstGeom>
          <a:noFill/>
        </p:spPr>
        <p:txBody>
          <a:bodyPr wrap="none" lIns="0" tIns="0" rIns="0" bIns="0" rtlCol="0" anchor="t"/>
          <a:lstStyle/>
          <a:p>
            <a:pPr marL="0" indent="0" algn="l">
              <a:lnSpc>
                <a:spcPts val="3050"/>
              </a:lnSpc>
              <a:buNone/>
            </a:pPr>
            <a:r>
              <a:rPr lang="en-US" sz="2450" b="1" dirty="0">
                <a:solidFill>
                  <a:srgbClr val="F95F88"/>
                </a:solidFill>
                <a:latin typeface="Petrona Bold" pitchFamily="34" charset="0"/>
                <a:ea typeface="Petrona Bold" pitchFamily="34" charset="-122"/>
                <a:cs typeface="Petrona Bold" pitchFamily="34" charset="-120"/>
              </a:rPr>
              <a:t>Шешімдер</a:t>
            </a:r>
            <a:endParaRPr lang="en-US" sz="2450" dirty="0"/>
          </a:p>
        </p:txBody>
      </p:sp>
      <p:sp>
        <p:nvSpPr>
          <p:cNvPr id="9" name="Text 7"/>
          <p:cNvSpPr/>
          <p:nvPr/>
        </p:nvSpPr>
        <p:spPr>
          <a:xfrm>
            <a:off x="7599521" y="4810244"/>
            <a:ext cx="6244709" cy="362903"/>
          </a:xfrm>
          <a:prstGeom prst="rect">
            <a:avLst/>
          </a:prstGeom>
          <a:noFill/>
        </p:spPr>
        <p:txBody>
          <a:bodyPr wrap="none" lIns="0" tIns="0" rIns="0" bIns="0" rtlCol="0" anchor="t"/>
          <a:lstStyle/>
          <a:p>
            <a:pPr marL="0" indent="0" algn="l">
              <a:lnSpc>
                <a:spcPts val="2850"/>
              </a:lnSpc>
              <a:buSzPct val="100000"/>
              <a:buNone/>
            </a:pPr>
            <a:r>
              <a:rPr lang="en-US" sz="1750" dirty="0">
                <a:solidFill>
                  <a:srgbClr val="6237C8"/>
                </a:solidFill>
                <a:latin typeface="Inter" panose="02000503000000020004" pitchFamily="34" charset="0"/>
                <a:ea typeface="Inter" panose="02000503000000020004" pitchFamily="34" charset="-122"/>
                <a:cs typeface="Inter" panose="02000503000000020004" pitchFamily="34" charset="-120"/>
              </a:rPr>
              <a:t>Әлеуметтік бейімделу бағдарламалары</a:t>
            </a: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 әзірлеу</a:t>
            </a:r>
            <a:endParaRPr lang="en-US" sz="1750" dirty="0"/>
          </a:p>
        </p:txBody>
      </p:sp>
      <p:sp>
        <p:nvSpPr>
          <p:cNvPr id="10" name="Text 8"/>
          <p:cNvSpPr/>
          <p:nvPr/>
        </p:nvSpPr>
        <p:spPr>
          <a:xfrm>
            <a:off x="7599521" y="5252442"/>
            <a:ext cx="6244709" cy="362903"/>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Ұлттық құндылықтарды насихаттау</a:t>
            </a:r>
            <a:endParaRPr lang="en-US" sz="1750" dirty="0"/>
          </a:p>
        </p:txBody>
      </p:sp>
      <p:sp>
        <p:nvSpPr>
          <p:cNvPr id="11" name="Text 9"/>
          <p:cNvSpPr/>
          <p:nvPr/>
        </p:nvSpPr>
        <p:spPr>
          <a:xfrm>
            <a:off x="7599521" y="5694640"/>
            <a:ext cx="6244709" cy="362903"/>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Психологиялық қолдау жүйелерін жетілдіру</a:t>
            </a:r>
            <a:endParaRPr lang="en-US" sz="1750" dirty="0"/>
          </a:p>
        </p:txBody>
      </p:sp>
      <p:sp>
        <p:nvSpPr>
          <p:cNvPr id="12" name="Text 10"/>
          <p:cNvSpPr/>
          <p:nvPr/>
        </p:nvSpPr>
        <p:spPr>
          <a:xfrm>
            <a:off x="7599521" y="6136838"/>
            <a:ext cx="6244709" cy="725805"/>
          </a:xfrm>
          <a:prstGeom prst="rect">
            <a:avLst/>
          </a:prstGeom>
          <a:noFill/>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anose="02000503000000020004" pitchFamily="34" charset="0"/>
                <a:ea typeface="Inter" panose="02000503000000020004" pitchFamily="34" charset="-122"/>
                <a:cs typeface="Inter" panose="02000503000000020004" pitchFamily="34" charset="-120"/>
              </a:rPr>
              <a:t>Білім беру саласына психологиялық білімді интеграциялау</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5367</Words>
  <Application>WPS Presentation</Application>
  <PresentationFormat>On-screen Show (16:9)</PresentationFormat>
  <Paragraphs>114</Paragraphs>
  <Slides>10</Slides>
  <Notes>10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10</vt:i4>
      </vt:variant>
    </vt:vector>
  </HeadingPairs>
  <TitlesOfParts>
    <vt:vector size="29" baseType="lpstr">
      <vt:lpstr>Arial</vt:lpstr>
      <vt:lpstr>SimSun</vt:lpstr>
      <vt:lpstr>Wingdings</vt:lpstr>
      <vt:lpstr>Petrona Bold</vt:lpstr>
      <vt:lpstr>AMGDT</vt:lpstr>
      <vt:lpstr>Petrona Bold</vt:lpstr>
      <vt:lpstr>Petrona Bold</vt:lpstr>
      <vt:lpstr>Inter</vt:lpstr>
      <vt:lpstr>Inter</vt:lpstr>
      <vt:lpstr>Inter</vt:lpstr>
      <vt:lpstr>Petrona Light</vt:lpstr>
      <vt:lpstr>Petrona Light</vt:lpstr>
      <vt:lpstr>Petrona Light</vt:lpstr>
      <vt:lpstr>Calibri</vt:lpstr>
      <vt:lpstr>Microsoft YaHei</vt:lpstr>
      <vt:lpstr>Arial Unicode MS</vt:lpstr>
      <vt:lpstr>MingLiU-ExtB</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Гульнар Салимов�</cp:lastModifiedBy>
  <cp:revision>2</cp:revision>
  <dcterms:created xsi:type="dcterms:W3CDTF">2025-09-02T08:09:00Z</dcterms:created>
  <dcterms:modified xsi:type="dcterms:W3CDTF">2025-09-02T08:18:06Z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FE1B17CBAA6C4332900C2966C586C0E0_12</vt:lpwstr>
  </property>
  <property fmtid="{D5CDD505-2E9C-101B-9397-08002B2CF9AE}" pid="3" name="KSOProductBuildVer">
    <vt:lpwstr>1049-12.2.0.21931</vt:lpwstr>
  </property>
</Properties>
</file>